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2" r:id="rId6"/>
    <p:sldId id="261" r:id="rId7"/>
    <p:sldId id="263" r:id="rId8"/>
    <p:sldId id="271" r:id="rId9"/>
    <p:sldId id="283" r:id="rId10"/>
    <p:sldId id="274" r:id="rId11"/>
    <p:sldId id="262" r:id="rId12"/>
    <p:sldId id="284" r:id="rId13"/>
    <p:sldId id="264" r:id="rId14"/>
    <p:sldId id="273" r:id="rId15"/>
    <p:sldId id="272" r:id="rId16"/>
    <p:sldId id="275" r:id="rId17"/>
    <p:sldId id="285" r:id="rId18"/>
    <p:sldId id="286" r:id="rId19"/>
    <p:sldId id="287" r:id="rId20"/>
    <p:sldId id="288" r:id="rId21"/>
    <p:sldId id="289" r:id="rId22"/>
    <p:sldId id="265" r:id="rId23"/>
    <p:sldId id="276" r:id="rId24"/>
    <p:sldId id="277" r:id="rId25"/>
    <p:sldId id="290" r:id="rId26"/>
    <p:sldId id="291" r:id="rId27"/>
    <p:sldId id="292" r:id="rId28"/>
    <p:sldId id="267" r:id="rId29"/>
    <p:sldId id="293" r:id="rId30"/>
    <p:sldId id="294" r:id="rId31"/>
    <p:sldId id="266" r:id="rId32"/>
    <p:sldId id="278" r:id="rId33"/>
    <p:sldId id="279" r:id="rId34"/>
    <p:sldId id="269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F09"/>
    <a:srgbClr val="DADAD8"/>
    <a:srgbClr val="D5D4D3"/>
    <a:srgbClr val="D9D8D6"/>
    <a:srgbClr val="46433A"/>
    <a:srgbClr val="382E25"/>
    <a:srgbClr val="3E2203"/>
    <a:srgbClr val="030204"/>
    <a:srgbClr val="050406"/>
    <a:srgbClr val="0A0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1/19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d’exigences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10/19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203217-17B0-4536-BCB4-D4FA892B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7" y="622831"/>
            <a:ext cx="10319126" cy="606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7B878-46CE-4E44-854D-D15A98B38D64}"/>
              </a:ext>
            </a:extLst>
          </p:cNvPr>
          <p:cNvSpPr/>
          <p:nvPr/>
        </p:nvSpPr>
        <p:spPr>
          <a:xfrm>
            <a:off x="9309463" y="984069"/>
            <a:ext cx="1828800" cy="356180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BC514-6348-43E0-94C1-66A8BCC80100}"/>
              </a:ext>
            </a:extLst>
          </p:cNvPr>
          <p:cNvSpPr/>
          <p:nvPr/>
        </p:nvSpPr>
        <p:spPr>
          <a:xfrm>
            <a:off x="1053737" y="984069"/>
            <a:ext cx="3666309" cy="33092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9F3C47-25C4-4901-AB65-BC074C750F1F}"/>
              </a:ext>
            </a:extLst>
          </p:cNvPr>
          <p:cNvSpPr/>
          <p:nvPr/>
        </p:nvSpPr>
        <p:spPr>
          <a:xfrm>
            <a:off x="1733006" y="4476206"/>
            <a:ext cx="2177143" cy="20203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61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11/19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CAB4B7D-0C9C-4EAD-8036-D521E2C08FE7}"/>
              </a:ext>
            </a:extLst>
          </p:cNvPr>
          <p:cNvSpPr/>
          <p:nvPr/>
        </p:nvSpPr>
        <p:spPr>
          <a:xfrm>
            <a:off x="5643155" y="5059680"/>
            <a:ext cx="966652" cy="4876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2BC5F0-E015-400F-B398-95EF10D08FFF}"/>
              </a:ext>
            </a:extLst>
          </p:cNvPr>
          <p:cNvSpPr/>
          <p:nvPr/>
        </p:nvSpPr>
        <p:spPr>
          <a:xfrm>
            <a:off x="4145280" y="4193177"/>
            <a:ext cx="1132113" cy="51816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2A92E1-1C69-4402-BDE0-B98FDEB9CD8A}"/>
              </a:ext>
            </a:extLst>
          </p:cNvPr>
          <p:cNvSpPr/>
          <p:nvPr/>
        </p:nvSpPr>
        <p:spPr>
          <a:xfrm>
            <a:off x="6283235" y="2940269"/>
            <a:ext cx="966652" cy="42124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99AF3E7-89C2-4F58-8A4C-D4D8E02138C0}"/>
              </a:ext>
            </a:extLst>
          </p:cNvPr>
          <p:cNvSpPr/>
          <p:nvPr/>
        </p:nvSpPr>
        <p:spPr>
          <a:xfrm>
            <a:off x="7424057" y="2052114"/>
            <a:ext cx="1031965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2BC152-C06D-409B-B24A-B0B00B3A9D2D}"/>
              </a:ext>
            </a:extLst>
          </p:cNvPr>
          <p:cNvSpPr/>
          <p:nvPr/>
        </p:nvSpPr>
        <p:spPr>
          <a:xfrm>
            <a:off x="7975700" y="3045259"/>
            <a:ext cx="966652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12/19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919DCE-4973-418E-81EC-E9E5D31D6929}"/>
              </a:ext>
            </a:extLst>
          </p:cNvPr>
          <p:cNvSpPr txBox="1"/>
          <p:nvPr/>
        </p:nvSpPr>
        <p:spPr>
          <a:xfrm>
            <a:off x="153681" y="145997"/>
            <a:ext cx="444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explicatif </a:t>
            </a:r>
          </a:p>
        </p:txBody>
      </p:sp>
      <p:pic>
        <p:nvPicPr>
          <p:cNvPr id="7" name="Image 6" descr="Une image contenant table, jouet, homme&#10;&#10;Description générée automatiquement">
            <a:extLst>
              <a:ext uri="{FF2B5EF4-FFF2-40B4-BE49-F238E27FC236}">
                <a16:creationId xmlns:a16="http://schemas.microsoft.com/office/drawing/2014/main" id="{91BE1E04-0D96-41B8-8390-BB42E55D3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0" y="1817999"/>
            <a:ext cx="9840698" cy="321989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01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S_Frigo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S_Fontaine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13/19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64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MsgI2c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14/19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61489B-A6BA-4CBA-B4D3-7126DBFF0DA3}"/>
              </a:ext>
            </a:extLst>
          </p:cNvPr>
          <p:cNvCxnSpPr>
            <a:cxnSpLocks/>
          </p:cNvCxnSpPr>
          <p:nvPr/>
        </p:nvCxnSpPr>
        <p:spPr>
          <a:xfrm flipV="1">
            <a:off x="4650393" y="213360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D5F8576-2107-4515-B6F1-CEE7CED349DC}"/>
              </a:ext>
            </a:extLst>
          </p:cNvPr>
          <p:cNvCxnSpPr>
            <a:cxnSpLocks/>
          </p:cNvCxnSpPr>
          <p:nvPr/>
        </p:nvCxnSpPr>
        <p:spPr>
          <a:xfrm flipV="1">
            <a:off x="4650393" y="464167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1009F16-FCE3-4C5A-87EB-25268CF9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44" y="973013"/>
            <a:ext cx="7578508" cy="504409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011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46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79AEC09-D69D-4F8A-9687-862842DC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4" y="753659"/>
            <a:ext cx="3564343" cy="590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821B09-3C18-4952-8056-F3E070F6F050}"/>
              </a:ext>
            </a:extLst>
          </p:cNvPr>
          <p:cNvSpPr/>
          <p:nvPr/>
        </p:nvSpPr>
        <p:spPr>
          <a:xfrm>
            <a:off x="740229" y="984069"/>
            <a:ext cx="3370217" cy="161979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03CC95A-BF51-49FF-A0A2-57A7EADC16A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10446" y="1793966"/>
            <a:ext cx="1166948" cy="70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2EC81C-9170-4CDD-AD2D-C9857211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" b="68478"/>
          <a:stretch/>
        </p:blipFill>
        <p:spPr>
          <a:xfrm>
            <a:off x="5277394" y="984069"/>
            <a:ext cx="6752873" cy="3534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423AB-9CAF-425A-B5EE-59AF2F51ADAC}"/>
              </a:ext>
            </a:extLst>
          </p:cNvPr>
          <p:cNvSpPr/>
          <p:nvPr/>
        </p:nvSpPr>
        <p:spPr>
          <a:xfrm>
            <a:off x="749196" y="2634343"/>
            <a:ext cx="3370217" cy="216407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CA83325-DD4C-4B02-BFA0-9FC95EF7240D}"/>
              </a:ext>
            </a:extLst>
          </p:cNvPr>
          <p:cNvCxnSpPr>
            <a:cxnSpLocks/>
          </p:cNvCxnSpPr>
          <p:nvPr/>
        </p:nvCxnSpPr>
        <p:spPr>
          <a:xfrm flipV="1">
            <a:off x="4110446" y="3737267"/>
            <a:ext cx="1166948" cy="172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263F477-F131-4040-B321-4D8CD92A5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2" r="390" b="32033"/>
          <a:stretch/>
        </p:blipFill>
        <p:spPr>
          <a:xfrm>
            <a:off x="5277394" y="1271450"/>
            <a:ext cx="6750538" cy="409968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613C02-CC96-4577-A8B5-1609CAC14654}"/>
              </a:ext>
            </a:extLst>
          </p:cNvPr>
          <p:cNvSpPr/>
          <p:nvPr/>
        </p:nvSpPr>
        <p:spPr>
          <a:xfrm>
            <a:off x="749196" y="4798421"/>
            <a:ext cx="3370217" cy="138466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645A4AE-2840-4BCB-BB30-5673C2054110}"/>
              </a:ext>
            </a:extLst>
          </p:cNvPr>
          <p:cNvCxnSpPr>
            <a:cxnSpLocks/>
          </p:cNvCxnSpPr>
          <p:nvPr/>
        </p:nvCxnSpPr>
        <p:spPr>
          <a:xfrm flipV="1">
            <a:off x="4110446" y="4637350"/>
            <a:ext cx="1332411" cy="1013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779DD9A-9A1E-4539-A5DF-B8BCD70D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0" b="8286"/>
          <a:stretch/>
        </p:blipFill>
        <p:spPr>
          <a:xfrm>
            <a:off x="4868611" y="1904220"/>
            <a:ext cx="7170812" cy="27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0E543B7-9203-4F2B-9E1C-30B02D7F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3" y="1477879"/>
            <a:ext cx="8795810" cy="39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électrique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34753B-D97D-4EC3-BC8D-FB25255F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6" y="873257"/>
            <a:ext cx="10692247" cy="51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A078D0-B2E0-4FB1-8D51-1871AAAE8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5" y="1085013"/>
            <a:ext cx="5934828" cy="12274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85B213-6318-4C65-BDBC-C179949B1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2" y="3084626"/>
            <a:ext cx="7350983" cy="3139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2229861" y="2396424"/>
            <a:ext cx="257257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en tête de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6020366" y="6298754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9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4146891" y="2852304"/>
            <a:ext cx="4057541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Eau (attributs)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4041591" y="5412809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Eau (méthodes)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intérieur, table, photo, écran&#10;&#10;Description générée automatiquement">
            <a:extLst>
              <a:ext uri="{FF2B5EF4-FFF2-40B4-BE49-F238E27FC236}">
                <a16:creationId xmlns:a16="http://schemas.microsoft.com/office/drawing/2014/main" id="{053DE2F7-A2B6-4954-8586-C00DAA56A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0" y="1394206"/>
            <a:ext cx="8830861" cy="13401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Image 6" descr="Une image contenant intérieur, ordinateur&#10;&#10;Description générée automatiquement">
            <a:extLst>
              <a:ext uri="{FF2B5EF4-FFF2-40B4-BE49-F238E27FC236}">
                <a16:creationId xmlns:a16="http://schemas.microsoft.com/office/drawing/2014/main" id="{644A8390-FC28-4F15-88C0-F8AC431E4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38" y="4005696"/>
            <a:ext cx="8830861" cy="12981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8843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l’entreprise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du </a:t>
            </a:r>
            <a:r>
              <a:rPr lang="en-US" dirty="0" err="1">
                <a:solidFill>
                  <a:srgbClr val="FFFFFF"/>
                </a:solidFill>
              </a:rPr>
              <a:t>projet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Mes</a:t>
            </a:r>
            <a:r>
              <a:rPr lang="en-US" dirty="0">
                <a:solidFill>
                  <a:srgbClr val="FFFFFF"/>
                </a:solidFill>
              </a:rPr>
              <a:t>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n°5 : </a:t>
            </a:r>
            <a:r>
              <a:rPr lang="en-US" dirty="0" err="1">
                <a:solidFill>
                  <a:srgbClr val="FFFFFF"/>
                </a:solidFill>
              </a:rPr>
              <a:t>L’eau</a:t>
            </a:r>
            <a:endParaRPr lang="en-US" dirty="0">
              <a:solidFill>
                <a:srgbClr val="FFFFFF"/>
              </a:solidFill>
            </a:endParaRP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n°9 : Les 4 </a:t>
            </a:r>
            <a:r>
              <a:rPr lang="en-US" dirty="0" err="1">
                <a:solidFill>
                  <a:srgbClr val="FFFFFF"/>
                </a:solidFill>
              </a:rPr>
              <a:t>Éléments</a:t>
            </a:r>
            <a:r>
              <a:rPr lang="en-US" dirty="0">
                <a:solidFill>
                  <a:srgbClr val="FFFFFF"/>
                </a:solidFill>
              </a:rPr>
              <a:t>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</a:t>
            </a:r>
            <a:r>
              <a:rPr lang="en-US" dirty="0" err="1">
                <a:solidFill>
                  <a:srgbClr val="FFFFFF"/>
                </a:solidFill>
              </a:rPr>
              <a:t>Développement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l’application</a:t>
            </a:r>
            <a:r>
              <a:rPr lang="en-US" dirty="0">
                <a:solidFill>
                  <a:srgbClr val="FFFFFF"/>
                </a:solidFill>
              </a:rPr>
              <a:t> sur Raspberry.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Programmation</a:t>
            </a:r>
            <a:r>
              <a:rPr lang="en-US" dirty="0">
                <a:solidFill>
                  <a:srgbClr val="FFFFFF"/>
                </a:solidFill>
              </a:rPr>
              <a:t> par socket.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2/19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20/19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4041590" y="5938267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execute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32E4036-139C-4157-BAB8-C3ABAC5C3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67" y="919733"/>
            <a:ext cx="9650461" cy="485476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521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21/19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A50B53A-DFD2-41E7-BE8B-FB0F72160B9A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Schéma explicatif </a:t>
            </a:r>
          </a:p>
        </p:txBody>
      </p:sp>
      <p:pic>
        <p:nvPicPr>
          <p:cNvPr id="3" name="Image 2" descr="Une image contenant horloge, chat&#10;&#10;Description générée automatiquement">
            <a:extLst>
              <a:ext uri="{FF2B5EF4-FFF2-40B4-BE49-F238E27FC236}">
                <a16:creationId xmlns:a16="http://schemas.microsoft.com/office/drawing/2014/main" id="{FC8B5E25-C5F7-45F9-B92C-78B01AE24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22" y="1954795"/>
            <a:ext cx="8594420" cy="29463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089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22/19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22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séquence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23/19</a:t>
            </a: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8A04607-C69E-4FC8-AC20-B0E19E0D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0" y="688207"/>
            <a:ext cx="2619430" cy="590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ADE94-5404-46D3-9C9D-C73EF2BD1DCE}"/>
              </a:ext>
            </a:extLst>
          </p:cNvPr>
          <p:cNvSpPr/>
          <p:nvPr/>
        </p:nvSpPr>
        <p:spPr>
          <a:xfrm>
            <a:off x="794330" y="836023"/>
            <a:ext cx="2619430" cy="163721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EB583B2-52A2-443A-A8EA-B9A3B76545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13760" y="1617697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F39428A-1611-4ADB-8711-E482D990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b="70070"/>
          <a:stretch/>
        </p:blipFill>
        <p:spPr>
          <a:xfrm>
            <a:off x="4606834" y="771217"/>
            <a:ext cx="6853646" cy="4283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67AA70-E2A7-4421-8DA6-31A7E5EA6348}"/>
              </a:ext>
            </a:extLst>
          </p:cNvPr>
          <p:cNvSpPr/>
          <p:nvPr/>
        </p:nvSpPr>
        <p:spPr>
          <a:xfrm>
            <a:off x="794330" y="2487967"/>
            <a:ext cx="2619430" cy="150651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90219A5-F475-43A4-B347-EFF8D0B2A6CA}"/>
              </a:ext>
            </a:extLst>
          </p:cNvPr>
          <p:cNvCxnSpPr>
            <a:cxnSpLocks/>
          </p:cNvCxnSpPr>
          <p:nvPr/>
        </p:nvCxnSpPr>
        <p:spPr>
          <a:xfrm flipV="1">
            <a:off x="3413760" y="3435038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FF4977-2A3B-4B00-A93A-007C961A7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3" r="261" b="44067"/>
          <a:stretch/>
        </p:blipFill>
        <p:spPr>
          <a:xfrm>
            <a:off x="4606834" y="928556"/>
            <a:ext cx="7140115" cy="44015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232D2-68CF-43A3-8D3A-DCAD1F16622F}"/>
              </a:ext>
            </a:extLst>
          </p:cNvPr>
          <p:cNvSpPr/>
          <p:nvPr/>
        </p:nvSpPr>
        <p:spPr>
          <a:xfrm>
            <a:off x="794328" y="4032701"/>
            <a:ext cx="2619430" cy="213709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0AE7641-EBD2-44A0-96A5-B3D54761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3" b="6164"/>
          <a:stretch/>
        </p:blipFill>
        <p:spPr>
          <a:xfrm>
            <a:off x="4606830" y="729551"/>
            <a:ext cx="6790840" cy="5824831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A5F979D-783D-4398-B8B1-5743BEA9749B}"/>
              </a:ext>
            </a:extLst>
          </p:cNvPr>
          <p:cNvCxnSpPr>
            <a:cxnSpLocks/>
          </p:cNvCxnSpPr>
          <p:nvPr/>
        </p:nvCxnSpPr>
        <p:spPr>
          <a:xfrm flipV="1">
            <a:off x="3413758" y="5044126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6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24/19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4B8231C-95BD-415A-83E6-EF8E3CFA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70" y="1867672"/>
            <a:ext cx="8513460" cy="326638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405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Schéma électrique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25/19</a:t>
            </a:r>
          </a:p>
        </p:txBody>
      </p:sp>
      <p:pic>
        <p:nvPicPr>
          <p:cNvPr id="3" name="Image 2" descr="Une image contenant circuit, horloge&#10;&#10;Description générée automatiquement">
            <a:extLst>
              <a:ext uri="{FF2B5EF4-FFF2-40B4-BE49-F238E27FC236}">
                <a16:creationId xmlns:a16="http://schemas.microsoft.com/office/drawing/2014/main" id="{202400ED-0B80-4563-82FA-056963E50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68" y="690189"/>
            <a:ext cx="7277659" cy="583945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87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172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26/19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C49889-9C2B-44DF-A563-2ECD8A0E0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1" y="771217"/>
            <a:ext cx="6790289" cy="14178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D62D9D-E870-47BC-861E-992DAB142BE6}"/>
              </a:ext>
            </a:extLst>
          </p:cNvPr>
          <p:cNvSpPr/>
          <p:nvPr/>
        </p:nvSpPr>
        <p:spPr>
          <a:xfrm>
            <a:off x="1530088" y="2343868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en tête dans 4Elements.ino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D859457-F566-4873-8B5A-A4924AAFE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11" y="2947982"/>
            <a:ext cx="7606446" cy="334561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30BC89-2AC5-43EF-984A-6BD4B3FA39CA}"/>
              </a:ext>
            </a:extLst>
          </p:cNvPr>
          <p:cNvSpPr/>
          <p:nvPr/>
        </p:nvSpPr>
        <p:spPr>
          <a:xfrm>
            <a:off x="5463021" y="6333280"/>
            <a:ext cx="486382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 dans 4Elements.ino</a:t>
            </a:r>
          </a:p>
        </p:txBody>
      </p:sp>
    </p:spTree>
    <p:extLst>
      <p:ext uri="{BB962C8B-B14F-4D97-AF65-F5344CB8AC3E}">
        <p14:creationId xmlns:p14="http://schemas.microsoft.com/office/powerpoint/2010/main" val="3715943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172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27/19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62D9D-E870-47BC-861E-992DAB142BE6}"/>
              </a:ext>
            </a:extLst>
          </p:cNvPr>
          <p:cNvSpPr/>
          <p:nvPr/>
        </p:nvSpPr>
        <p:spPr>
          <a:xfrm>
            <a:off x="3385401" y="3186466"/>
            <a:ext cx="5421192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4Eléments (attributs) dans 4Elements.ino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075A491-B31F-41BA-9B6B-EEA57ECB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14" y="978999"/>
            <a:ext cx="8121767" cy="207187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593CBB0-D456-4C3D-BFBF-F492D5F0D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44" y="3970170"/>
            <a:ext cx="8162137" cy="171834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2B90F7-3080-4839-862D-BAF4BE104324}"/>
              </a:ext>
            </a:extLst>
          </p:cNvPr>
          <p:cNvSpPr/>
          <p:nvPr/>
        </p:nvSpPr>
        <p:spPr>
          <a:xfrm>
            <a:off x="3408864" y="5852152"/>
            <a:ext cx="537426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4Eléments (méthodes) dans 4Elements.ino</a:t>
            </a:r>
          </a:p>
        </p:txBody>
      </p:sp>
    </p:spTree>
    <p:extLst>
      <p:ext uri="{BB962C8B-B14F-4D97-AF65-F5344CB8AC3E}">
        <p14:creationId xmlns:p14="http://schemas.microsoft.com/office/powerpoint/2010/main" val="4191173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90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28/19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14A3F5D-ABFC-48C0-9CFE-2B0745D65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97" y="765856"/>
            <a:ext cx="7096205" cy="45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89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29/19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236E42D-EAA3-428C-9858-9AC5EB20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34" y="771217"/>
            <a:ext cx="8319038" cy="587007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7E3D27-84BD-445D-B534-250FA652AF74}"/>
              </a:ext>
            </a:extLst>
          </p:cNvPr>
          <p:cNvSpPr/>
          <p:nvPr/>
        </p:nvSpPr>
        <p:spPr>
          <a:xfrm>
            <a:off x="2608975" y="1667943"/>
            <a:ext cx="1224793" cy="8976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capture d’écran, moniteur, ordinateur, écran&#10;&#10;Description générée automatiquement">
            <a:extLst>
              <a:ext uri="{FF2B5EF4-FFF2-40B4-BE49-F238E27FC236}">
                <a16:creationId xmlns:a16="http://schemas.microsoft.com/office/drawing/2014/main" id="{CD9A0D3E-811B-4FAD-B1EA-C324D0D02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8" y="997055"/>
            <a:ext cx="7111210" cy="54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08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3/19</a:t>
            </a:r>
          </a:p>
        </p:txBody>
      </p:sp>
      <p:graphicFrame>
        <p:nvGraphicFramePr>
          <p:cNvPr id="11" name="Tableau 2">
            <a:extLst>
              <a:ext uri="{FF2B5EF4-FFF2-40B4-BE49-F238E27FC236}">
                <a16:creationId xmlns:a16="http://schemas.microsoft.com/office/drawing/2014/main" id="{EF85CEBB-25A9-4F91-973C-7E26CB247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32481"/>
              </p:ext>
            </p:extLst>
          </p:nvPr>
        </p:nvGraphicFramePr>
        <p:xfrm>
          <a:off x="2031999" y="2258050"/>
          <a:ext cx="8128000" cy="276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490858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1456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Renseignements juridiques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4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Dénomination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LA 13EME PORTE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0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Adresse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Rue du Nouveau </a:t>
                      </a:r>
                      <a:r>
                        <a:rPr lang="fr-FR" dirty="0" err="1"/>
                        <a:t>Bele</a:t>
                      </a:r>
                      <a:r>
                        <a:rPr lang="fr-FR" dirty="0"/>
                        <a:t> – 44470 Carquefou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8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Activité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Autres activités récréatives et de loisirs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Forme juridique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S.A.S.U par actions simplifiée à associé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7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Capital Social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6015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DE2EBD6-8E1F-4988-962D-4317958B8B0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50137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89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29/19</a:t>
            </a:r>
          </a:p>
        </p:txBody>
      </p:sp>
    </p:spTree>
    <p:extLst>
      <p:ext uri="{BB962C8B-B14F-4D97-AF65-F5344CB8AC3E}">
        <p14:creationId xmlns:p14="http://schemas.microsoft.com/office/powerpoint/2010/main" val="4187176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583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GererActionneurs</a:t>
            </a:r>
            <a:r>
              <a:rPr lang="fr-FR" sz="2400" b="1" dirty="0"/>
              <a:t> : Diagramme de séquence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0622E0E-2D87-4CD3-AA9C-7C7521D6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5188" r="247" b="6265"/>
          <a:stretch/>
        </p:blipFill>
        <p:spPr>
          <a:xfrm>
            <a:off x="1617644" y="616441"/>
            <a:ext cx="8956707" cy="60357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82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Gantt 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18/19</a:t>
            </a:r>
          </a:p>
        </p:txBody>
      </p:sp>
    </p:spTree>
    <p:extLst>
      <p:ext uri="{BB962C8B-B14F-4D97-AF65-F5344CB8AC3E}">
        <p14:creationId xmlns:p14="http://schemas.microsoft.com/office/powerpoint/2010/main" val="259783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19/19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3A173-38F6-46AF-8ED5-A17D4829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1" y="1587957"/>
            <a:ext cx="9691435" cy="44034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ED653E-2629-4F3A-8BFA-EFFCE2A1AAB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88729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5/19</a:t>
            </a:r>
          </a:p>
        </p:txBody>
      </p:sp>
      <p:pic>
        <p:nvPicPr>
          <p:cNvPr id="8" name="Image 3" descr="Une image contenant intérieur, assis, ordinateur, blanc&#10;&#10;Description générée avec un niveau de confiance très élevé">
            <a:extLst>
              <a:ext uri="{FF2B5EF4-FFF2-40B4-BE49-F238E27FC236}">
                <a16:creationId xmlns:a16="http://schemas.microsoft.com/office/drawing/2014/main" id="{A0B09365-3B43-4F8F-B318-D9CD3F70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1690688"/>
            <a:ext cx="6206836" cy="46724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age 8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BD4FF3D9-40DC-4C71-A13B-9C058F5F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635" y="4782952"/>
            <a:ext cx="953819" cy="757634"/>
          </a:xfrm>
          <a:prstGeom prst="rect">
            <a:avLst/>
          </a:prstGeom>
          <a:ln w="38100">
            <a:noFill/>
          </a:ln>
        </p:spPr>
      </p:pic>
      <p:pic>
        <p:nvPicPr>
          <p:cNvPr id="12" name="Image 17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24FA6CA0-1EDD-49F5-AC15-112E9B67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14" y="4640949"/>
            <a:ext cx="1025912" cy="790305"/>
          </a:xfrm>
          <a:prstGeom prst="rect">
            <a:avLst/>
          </a:prstGeom>
          <a:ln w="38100">
            <a:noFill/>
          </a:ln>
        </p:spPr>
      </p:pic>
      <p:pic>
        <p:nvPicPr>
          <p:cNvPr id="13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F16CC54E-ED58-4388-86E5-CC4358C5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00" y="3527386"/>
            <a:ext cx="868826" cy="695636"/>
          </a:xfrm>
          <a:prstGeom prst="rect">
            <a:avLst/>
          </a:prstGeom>
          <a:ln w="38100">
            <a:noFill/>
          </a:ln>
        </p:spPr>
      </p:pic>
      <p:pic>
        <p:nvPicPr>
          <p:cNvPr id="15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D558C331-92C3-489F-A588-791AE1B65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18" y="3985497"/>
            <a:ext cx="868826" cy="695636"/>
          </a:xfrm>
          <a:prstGeom prst="rect">
            <a:avLst/>
          </a:prstGeom>
          <a:ln w="3810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63E0F2-A98F-465F-92CC-B832E9B92DF8}"/>
              </a:ext>
            </a:extLst>
          </p:cNvPr>
          <p:cNvSpPr/>
          <p:nvPr/>
        </p:nvSpPr>
        <p:spPr>
          <a:xfrm>
            <a:off x="105006" y="173964"/>
            <a:ext cx="440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leur installations</a:t>
            </a:r>
          </a:p>
        </p:txBody>
      </p:sp>
    </p:spTree>
    <p:extLst>
      <p:ext uri="{BB962C8B-B14F-4D97-AF65-F5344CB8AC3E}">
        <p14:creationId xmlns:p14="http://schemas.microsoft.com/office/powerpoint/2010/main" val="177844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14463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29016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050594" y="1522174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6726349" y="5249754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3449750" y="5529669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3784486" y="3401661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050594" y="2476919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9E4896F-C28A-477D-B9A4-077E67650A6E}"/>
              </a:ext>
            </a:extLst>
          </p:cNvPr>
          <p:cNvSpPr/>
          <p:nvPr/>
        </p:nvSpPr>
        <p:spPr>
          <a:xfrm>
            <a:off x="9645682" y="1522175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050595" y="3408076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5528014" y="2479109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3789861" y="2476919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5515947" y="3409874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31527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153681" y="3950539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6273957" y="4435965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059725" y="4141961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2931045" y="5561829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3449749" y="4564562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3784486" y="5062774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6651240" y="4278256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6/19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828633" y="1756794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567433" y="159498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828633" y="2126596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536204" y="1941930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828632" y="24963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536204" y="2320224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828632" y="2866272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536204" y="268153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FD41D35-B6CC-4526-BD8F-07DD72AB8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43479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C3752A0-620E-41D0-A512-6B652DBFE2BD}"/>
              </a:ext>
            </a:extLst>
          </p:cNvPr>
          <p:cNvSpPr/>
          <p:nvPr/>
        </p:nvSpPr>
        <p:spPr>
          <a:xfrm>
            <a:off x="2050594" y="1536637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30C97AA-769D-423B-9FC4-183F9BB58489}"/>
              </a:ext>
            </a:extLst>
          </p:cNvPr>
          <p:cNvSpPr/>
          <p:nvPr/>
        </p:nvSpPr>
        <p:spPr>
          <a:xfrm>
            <a:off x="6726349" y="5264217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F6222BC-EF44-43AB-AC06-539A27A279E3}"/>
              </a:ext>
            </a:extLst>
          </p:cNvPr>
          <p:cNvSpPr/>
          <p:nvPr/>
        </p:nvSpPr>
        <p:spPr>
          <a:xfrm>
            <a:off x="3449750" y="5544132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B24C257-EE91-4648-80CB-4F27122A57B6}"/>
              </a:ext>
            </a:extLst>
          </p:cNvPr>
          <p:cNvSpPr/>
          <p:nvPr/>
        </p:nvSpPr>
        <p:spPr>
          <a:xfrm>
            <a:off x="3784486" y="3416124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AB05100-AA4B-40D6-ADDC-CC124FD42EBB}"/>
              </a:ext>
            </a:extLst>
          </p:cNvPr>
          <p:cNvSpPr/>
          <p:nvPr/>
        </p:nvSpPr>
        <p:spPr>
          <a:xfrm>
            <a:off x="2050594" y="2491382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2E40D3-D770-44AD-A8E3-E7268123D45A}"/>
              </a:ext>
            </a:extLst>
          </p:cNvPr>
          <p:cNvSpPr/>
          <p:nvPr/>
        </p:nvSpPr>
        <p:spPr>
          <a:xfrm>
            <a:off x="9645682" y="1527013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A9E58D7-C373-4FFA-ACC6-1B5DC1A943A1}"/>
              </a:ext>
            </a:extLst>
          </p:cNvPr>
          <p:cNvSpPr/>
          <p:nvPr/>
        </p:nvSpPr>
        <p:spPr>
          <a:xfrm>
            <a:off x="2050595" y="3422539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A3FA7B-AB3B-4A55-AEFC-740C97BBAF58}"/>
              </a:ext>
            </a:extLst>
          </p:cNvPr>
          <p:cNvSpPr/>
          <p:nvPr/>
        </p:nvSpPr>
        <p:spPr>
          <a:xfrm>
            <a:off x="5528014" y="2493572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7197FA5-AFCD-4EF6-8C98-715894907945}"/>
              </a:ext>
            </a:extLst>
          </p:cNvPr>
          <p:cNvSpPr/>
          <p:nvPr/>
        </p:nvSpPr>
        <p:spPr>
          <a:xfrm>
            <a:off x="3789861" y="2491382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C618BCE-0339-4EFD-B84B-5411468D3127}"/>
              </a:ext>
            </a:extLst>
          </p:cNvPr>
          <p:cNvSpPr/>
          <p:nvPr/>
        </p:nvSpPr>
        <p:spPr>
          <a:xfrm>
            <a:off x="5515947" y="3424337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C9A1E2-FF63-4B34-A8B2-622C9D0B4929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45990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 de texte 45">
            <a:extLst>
              <a:ext uri="{FF2B5EF4-FFF2-40B4-BE49-F238E27FC236}">
                <a16:creationId xmlns:a16="http://schemas.microsoft.com/office/drawing/2014/main" id="{FAF1373A-0BF8-4F2C-8DFD-4CC6ABA07435}"/>
              </a:ext>
            </a:extLst>
          </p:cNvPr>
          <p:cNvSpPr txBox="1"/>
          <p:nvPr/>
        </p:nvSpPr>
        <p:spPr>
          <a:xfrm>
            <a:off x="153681" y="3965002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9CAAED3-AD4D-4C37-AB60-9B6B8228B88A}"/>
              </a:ext>
            </a:extLst>
          </p:cNvPr>
          <p:cNvCxnSpPr>
            <a:cxnSpLocks/>
          </p:cNvCxnSpPr>
          <p:nvPr/>
        </p:nvCxnSpPr>
        <p:spPr>
          <a:xfrm flipV="1">
            <a:off x="6273957" y="4450428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Zone de texte 44">
            <a:extLst>
              <a:ext uri="{FF2B5EF4-FFF2-40B4-BE49-F238E27FC236}">
                <a16:creationId xmlns:a16="http://schemas.microsoft.com/office/drawing/2014/main" id="{64EEDF64-9419-420C-B3F2-13547A0F31C5}"/>
              </a:ext>
            </a:extLst>
          </p:cNvPr>
          <p:cNvSpPr txBox="1"/>
          <p:nvPr/>
        </p:nvSpPr>
        <p:spPr>
          <a:xfrm>
            <a:off x="9059725" y="4156424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96D10C-0607-4709-8E02-8A1C7AB6A23B}"/>
              </a:ext>
            </a:extLst>
          </p:cNvPr>
          <p:cNvSpPr/>
          <p:nvPr/>
        </p:nvSpPr>
        <p:spPr>
          <a:xfrm>
            <a:off x="2931045" y="5576292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Flèche : angle droit 58">
            <a:extLst>
              <a:ext uri="{FF2B5EF4-FFF2-40B4-BE49-F238E27FC236}">
                <a16:creationId xmlns:a16="http://schemas.microsoft.com/office/drawing/2014/main" id="{9F8A9C7D-EEFA-4E06-83C4-64D8ABD2B8AE}"/>
              </a:ext>
            </a:extLst>
          </p:cNvPr>
          <p:cNvSpPr/>
          <p:nvPr/>
        </p:nvSpPr>
        <p:spPr>
          <a:xfrm rot="10800000">
            <a:off x="3449749" y="4579025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angle droit 59">
            <a:extLst>
              <a:ext uri="{FF2B5EF4-FFF2-40B4-BE49-F238E27FC236}">
                <a16:creationId xmlns:a16="http://schemas.microsoft.com/office/drawing/2014/main" id="{3DF85371-5F8F-42A4-98CF-2BDE9118BA1C}"/>
              </a:ext>
            </a:extLst>
          </p:cNvPr>
          <p:cNvSpPr/>
          <p:nvPr/>
        </p:nvSpPr>
        <p:spPr>
          <a:xfrm>
            <a:off x="3784486" y="5077237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ouble flèche horizontale 60">
            <a:extLst>
              <a:ext uri="{FF2B5EF4-FFF2-40B4-BE49-F238E27FC236}">
                <a16:creationId xmlns:a16="http://schemas.microsoft.com/office/drawing/2014/main" id="{4CACBA4A-1ADC-4687-BD24-95305BA5A5D0}"/>
              </a:ext>
            </a:extLst>
          </p:cNvPr>
          <p:cNvSpPr/>
          <p:nvPr/>
        </p:nvSpPr>
        <p:spPr>
          <a:xfrm rot="5400000">
            <a:off x="6651240" y="4292719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805CE1F-9DEC-4C79-BB3E-00A9507124DD}"/>
              </a:ext>
            </a:extLst>
          </p:cNvPr>
          <p:cNvSpPr/>
          <p:nvPr/>
        </p:nvSpPr>
        <p:spPr>
          <a:xfrm>
            <a:off x="9828633" y="1771257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C1439-63C4-4B1F-BE05-B48389FF4512}"/>
              </a:ext>
            </a:extLst>
          </p:cNvPr>
          <p:cNvSpPr txBox="1"/>
          <p:nvPr/>
        </p:nvSpPr>
        <p:spPr>
          <a:xfrm>
            <a:off x="10567433" y="16094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384828E-17CB-4EA4-B9BA-76F2623A4AE3}"/>
              </a:ext>
            </a:extLst>
          </p:cNvPr>
          <p:cNvSpPr/>
          <p:nvPr/>
        </p:nvSpPr>
        <p:spPr>
          <a:xfrm>
            <a:off x="9828633" y="2141059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D4B6179-4FD6-4B87-B088-CB5218CFFBAB}"/>
              </a:ext>
            </a:extLst>
          </p:cNvPr>
          <p:cNvSpPr txBox="1"/>
          <p:nvPr/>
        </p:nvSpPr>
        <p:spPr>
          <a:xfrm>
            <a:off x="10536204" y="1956393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A01692E-C22F-4334-A711-68B129DE7899}"/>
              </a:ext>
            </a:extLst>
          </p:cNvPr>
          <p:cNvSpPr/>
          <p:nvPr/>
        </p:nvSpPr>
        <p:spPr>
          <a:xfrm>
            <a:off x="9828632" y="2510861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D203FE-0B88-474F-AA5B-D9A4D4FBC0CE}"/>
              </a:ext>
            </a:extLst>
          </p:cNvPr>
          <p:cNvSpPr txBox="1"/>
          <p:nvPr/>
        </p:nvSpPr>
        <p:spPr>
          <a:xfrm>
            <a:off x="10536204" y="2334687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2D2CA84-C813-4B41-A04F-262226314AF5}"/>
              </a:ext>
            </a:extLst>
          </p:cNvPr>
          <p:cNvSpPr/>
          <p:nvPr/>
        </p:nvSpPr>
        <p:spPr>
          <a:xfrm>
            <a:off x="9828632" y="2880735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4D42EC-DD38-40D2-B18C-AF91C33A47CB}"/>
              </a:ext>
            </a:extLst>
          </p:cNvPr>
          <p:cNvSpPr txBox="1"/>
          <p:nvPr/>
        </p:nvSpPr>
        <p:spPr>
          <a:xfrm>
            <a:off x="10536204" y="26959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7/19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6EFA7-E330-45DB-B162-D0CC0355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5" y="790654"/>
            <a:ext cx="2683783" cy="25160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483A40-917F-4DB3-93B4-558EFE30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5" y="816183"/>
            <a:ext cx="2014056" cy="2014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EB25DF-B723-4CBC-8D38-B0AB38E8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36" y="1072740"/>
            <a:ext cx="1500942" cy="15009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639257-2766-41A7-8BDF-E080DBF0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543" y="1229523"/>
            <a:ext cx="2132257" cy="16007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E3361E-7D9F-4045-B518-0A40500F0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518" y="3249827"/>
            <a:ext cx="2800829" cy="28008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E04E4BD-A867-44E7-9CBF-BCAD5BFF9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4" y="3763420"/>
            <a:ext cx="2131199" cy="2131199"/>
          </a:xfrm>
          <a:prstGeom prst="rect">
            <a:avLst/>
          </a:prstGeom>
        </p:spPr>
      </p:pic>
      <p:pic>
        <p:nvPicPr>
          <p:cNvPr id="16" name="Image 15" descr="Une image contenant équipement électronique, ordinateur, table, guichet&#10;&#10;Description générée automatiquement">
            <a:extLst>
              <a:ext uri="{FF2B5EF4-FFF2-40B4-BE49-F238E27FC236}">
                <a16:creationId xmlns:a16="http://schemas.microsoft.com/office/drawing/2014/main" id="{C390A8E4-13C6-4BB2-8F18-DEB1B1585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65" y="3646422"/>
            <a:ext cx="2909814" cy="23247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551581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05CD9-2865-4723-B2E0-D85EAFE0EF6F}"/>
              </a:ext>
            </a:extLst>
          </p:cNvPr>
          <p:cNvSpPr/>
          <p:nvPr/>
        </p:nvSpPr>
        <p:spPr>
          <a:xfrm>
            <a:off x="3565520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Capteur d’humidité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265AA1-A5FE-4A82-907A-F2EA99235E54}"/>
              </a:ext>
            </a:extLst>
          </p:cNvPr>
          <p:cNvSpPr/>
          <p:nvPr/>
        </p:nvSpPr>
        <p:spPr>
          <a:xfrm>
            <a:off x="6579459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Electroaimant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28BCB-FB65-4DDE-AF40-073A0389FD7C}"/>
              </a:ext>
            </a:extLst>
          </p:cNvPr>
          <p:cNvSpPr/>
          <p:nvPr/>
        </p:nvSpPr>
        <p:spPr>
          <a:xfrm>
            <a:off x="9418413" y="2702946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LEDS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1F702-2865-4CCE-926A-1EC23C9A62E8}"/>
              </a:ext>
            </a:extLst>
          </p:cNvPr>
          <p:cNvSpPr/>
          <p:nvPr/>
        </p:nvSpPr>
        <p:spPr>
          <a:xfrm>
            <a:off x="535366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Relais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7F5AB-C292-4313-8398-62AB1027BC13}"/>
              </a:ext>
            </a:extLst>
          </p:cNvPr>
          <p:cNvSpPr/>
          <p:nvPr/>
        </p:nvSpPr>
        <p:spPr>
          <a:xfrm>
            <a:off x="343856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PC Supervision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6127A7-F49A-4C46-BD1D-631F67766B88}"/>
              </a:ext>
            </a:extLst>
          </p:cNvPr>
          <p:cNvSpPr/>
          <p:nvPr/>
        </p:nvSpPr>
        <p:spPr>
          <a:xfrm>
            <a:off x="665467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Raspberry </a:t>
            </a:r>
          </a:p>
        </p:txBody>
      </p:sp>
      <p:pic>
        <p:nvPicPr>
          <p:cNvPr id="3" name="Image 2" descr="Une image contenant assis&#10;&#10;Description générée automatiquement">
            <a:extLst>
              <a:ext uri="{FF2B5EF4-FFF2-40B4-BE49-F238E27FC236}">
                <a16:creationId xmlns:a16="http://schemas.microsoft.com/office/drawing/2014/main" id="{302B242B-0F93-4C51-B1B9-61CCE0494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86" y="3763420"/>
            <a:ext cx="2395878" cy="12713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F50D5A-A428-4AEB-8051-6490D21E893E}"/>
              </a:ext>
            </a:extLst>
          </p:cNvPr>
          <p:cNvSpPr/>
          <p:nvPr/>
        </p:nvSpPr>
        <p:spPr>
          <a:xfrm>
            <a:off x="9455503" y="5544389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Solénoïde </a:t>
            </a:r>
          </a:p>
        </p:txBody>
      </p:sp>
    </p:spTree>
    <p:extLst>
      <p:ext uri="{BB962C8B-B14F-4D97-AF65-F5344CB8AC3E}">
        <p14:creationId xmlns:p14="http://schemas.microsoft.com/office/powerpoint/2010/main" val="212645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920914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Platine d’essai</a:t>
            </a:r>
          </a:p>
        </p:txBody>
      </p:sp>
      <p:pic>
        <p:nvPicPr>
          <p:cNvPr id="26" name="Picture 8" descr="LOCODUINO - Les indispensables du prototypage">
            <a:extLst>
              <a:ext uri="{FF2B5EF4-FFF2-40B4-BE49-F238E27FC236}">
                <a16:creationId xmlns:a16="http://schemas.microsoft.com/office/drawing/2014/main" id="{0678B673-167F-4234-B898-1E731DDB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246" y="1850682"/>
            <a:ext cx="1462790" cy="21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Resistance Résistance Électronique - Images vectorielles gratuites ...">
            <a:extLst>
              <a:ext uri="{FF2B5EF4-FFF2-40B4-BE49-F238E27FC236}">
                <a16:creationId xmlns:a16="http://schemas.microsoft.com/office/drawing/2014/main" id="{EF78628B-DABB-4434-9B84-B1F1AB3B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91" y="3234799"/>
            <a:ext cx="2054618" cy="102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929CDB-414D-473A-B502-D0E281CE5ED0}"/>
              </a:ext>
            </a:extLst>
          </p:cNvPr>
          <p:cNvSpPr/>
          <p:nvPr/>
        </p:nvSpPr>
        <p:spPr>
          <a:xfrm>
            <a:off x="4469173" y="4229652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Résistances</a:t>
            </a:r>
          </a:p>
        </p:txBody>
      </p:sp>
      <p:pic>
        <p:nvPicPr>
          <p:cNvPr id="29" name="Picture 6" descr="GRV CABLE4PIN20: Arduino - câble universel Grove, 4 broches, 20 cm ...">
            <a:extLst>
              <a:ext uri="{FF2B5EF4-FFF2-40B4-BE49-F238E27FC236}">
                <a16:creationId xmlns:a16="http://schemas.microsoft.com/office/drawing/2014/main" id="{D7468C1C-C3A6-4485-8F14-D4D6254E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40" y="2378310"/>
            <a:ext cx="2544760" cy="17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BB57BCA-CC4D-46B6-A1EE-DEC41F4EBFAC}"/>
              </a:ext>
            </a:extLst>
          </p:cNvPr>
          <p:cNvSpPr/>
          <p:nvPr/>
        </p:nvSpPr>
        <p:spPr>
          <a:xfrm>
            <a:off x="8271040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Câbles</a:t>
            </a:r>
          </a:p>
        </p:txBody>
      </p:sp>
    </p:spTree>
    <p:extLst>
      <p:ext uri="{BB962C8B-B14F-4D97-AF65-F5344CB8AC3E}">
        <p14:creationId xmlns:p14="http://schemas.microsoft.com/office/powerpoint/2010/main" val="1787274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723</Words>
  <Application>Microsoft Office PowerPoint</Application>
  <PresentationFormat>Grand écran</PresentationFormat>
  <Paragraphs>174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Thomas CADEAU</cp:lastModifiedBy>
  <cp:revision>119</cp:revision>
  <dcterms:created xsi:type="dcterms:W3CDTF">2020-01-29T13:02:59Z</dcterms:created>
  <dcterms:modified xsi:type="dcterms:W3CDTF">2020-06-08T17:56:00Z</dcterms:modified>
</cp:coreProperties>
</file>